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334" r:id="rId3"/>
    <p:sldId id="346" r:id="rId4"/>
    <p:sldId id="335" r:id="rId5"/>
    <p:sldId id="336" r:id="rId6"/>
    <p:sldId id="347" r:id="rId7"/>
    <p:sldId id="337" r:id="rId8"/>
    <p:sldId id="338" r:id="rId9"/>
    <p:sldId id="339" r:id="rId10"/>
    <p:sldId id="340" r:id="rId11"/>
    <p:sldId id="341" r:id="rId12"/>
    <p:sldId id="342" r:id="rId13"/>
    <p:sldId id="301"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62"/>
    <p:restoredTop sz="94660"/>
  </p:normalViewPr>
  <p:slideViewPr>
    <p:cSldViewPr>
      <p:cViewPr varScale="1">
        <p:scale>
          <a:sx n="114" d="100"/>
          <a:sy n="114" d="100"/>
        </p:scale>
        <p:origin x="2070" y="11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22.04.2025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22.04.2025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22.04.2025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22.04.2025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5BC5FF0-E135-40DB-806E-1F8279B93738}"/>
              </a:ext>
            </a:extLst>
          </p:cNvPr>
          <p:cNvSpPr/>
          <p:nvPr/>
        </p:nvSpPr>
        <p:spPr>
          <a:xfrm>
            <a:off x="22387" y="2796596"/>
            <a:ext cx="9121613" cy="11550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6DBEB8B7-96B6-4E46-8AC9-043A07826104}"/>
              </a:ext>
            </a:extLst>
          </p:cNvPr>
          <p:cNvSpPr>
            <a:spLocks noGrp="1"/>
          </p:cNvSpPr>
          <p:nvPr>
            <p:ph type="ctrTitle"/>
          </p:nvPr>
        </p:nvSpPr>
        <p:spPr>
          <a:xfrm>
            <a:off x="539552" y="2852936"/>
            <a:ext cx="7772400" cy="841369"/>
          </a:xfrm>
        </p:spPr>
        <p:txBody>
          <a:bodyPr>
            <a:normAutofit/>
          </a:bodyPr>
          <a:lstStyle/>
          <a:p>
            <a:r>
              <a:rPr lang="tr-TR" sz="4400" b="1" dirty="0"/>
              <a:t>VÜCUT SİSTEMLERİ</a:t>
            </a:r>
          </a:p>
        </p:txBody>
      </p:sp>
      <p:pic>
        <p:nvPicPr>
          <p:cNvPr id="4" name="Resim 3">
            <a:extLst>
              <a:ext uri="{FF2B5EF4-FFF2-40B4-BE49-F238E27FC236}">
                <a16:creationId xmlns:a16="http://schemas.microsoft.com/office/drawing/2014/main" id="{58B7EFF7-530A-4269-B0C9-4F37F698A7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178" y="503640"/>
            <a:ext cx="3237643" cy="2096616"/>
          </a:xfrm>
          <a:prstGeom prst="rect">
            <a:avLst/>
          </a:prstGeom>
        </p:spPr>
      </p:pic>
      <p:pic>
        <p:nvPicPr>
          <p:cNvPr id="5" name="Picture 2">
            <a:extLst>
              <a:ext uri="{FF2B5EF4-FFF2-40B4-BE49-F238E27FC236}">
                <a16:creationId xmlns:a16="http://schemas.microsoft.com/office/drawing/2014/main" id="{39F7D7AF-8C25-4A17-881C-F5674559BA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3648" y="4332198"/>
            <a:ext cx="1224136" cy="214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C49E034C-EA2D-4C85-BF33-B08205443453}"/>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179485" y="4314422"/>
            <a:ext cx="2121131" cy="2224004"/>
          </a:xfrm>
          <a:prstGeom prst="rect">
            <a:avLst/>
          </a:prstGeom>
          <a:noFill/>
          <a:ln>
            <a:noFill/>
          </a:ln>
        </p:spPr>
      </p:pic>
      <p:pic>
        <p:nvPicPr>
          <p:cNvPr id="7" name="Picture 2">
            <a:extLst>
              <a:ext uri="{FF2B5EF4-FFF2-40B4-BE49-F238E27FC236}">
                <a16:creationId xmlns:a16="http://schemas.microsoft.com/office/drawing/2014/main" id="{9510D50F-0105-4294-82D1-336C982767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69189" y="4332198"/>
            <a:ext cx="1605620" cy="212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93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35611" cy="10066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0"/>
            <a:ext cx="9144000" cy="1007949"/>
          </a:xfrm>
        </p:spPr>
        <p:txBody>
          <a:bodyPr>
            <a:normAutofit/>
          </a:bodyPr>
          <a:lstStyle/>
          <a:p>
            <a:pPr algn="l"/>
            <a:r>
              <a:rPr lang="tr-TR" sz="2800" b="1" dirty="0"/>
              <a:t>  </a:t>
            </a:r>
            <a:r>
              <a:rPr lang="tr-TR" sz="3600" dirty="0"/>
              <a:t>Sindirim Sistemi</a:t>
            </a:r>
          </a:p>
        </p:txBody>
      </p:sp>
      <p:sp>
        <p:nvSpPr>
          <p:cNvPr id="7" name="İçerik Yer Tutucusu 2"/>
          <p:cNvSpPr txBox="1">
            <a:spLocks/>
          </p:cNvSpPr>
          <p:nvPr/>
        </p:nvSpPr>
        <p:spPr>
          <a:xfrm>
            <a:off x="144016" y="1484784"/>
            <a:ext cx="5796136" cy="36424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Görevi; </a:t>
            </a:r>
            <a:r>
              <a:rPr lang="tr-TR" sz="2400" dirty="0"/>
              <a:t>Temel görevi sindirimdir.</a:t>
            </a:r>
          </a:p>
          <a:p>
            <a:pPr marL="0" indent="0" algn="just">
              <a:buNone/>
            </a:pPr>
            <a:r>
              <a:rPr lang="tr-TR" sz="2400" dirty="0"/>
              <a:t>Sistemde yer alan yapılar: Ağız, yutak, yemek borusu, mide, bağırsaklar ve anüsten oluşan sindirim kanalı ile pankreas, karaciğer ve safra kesesi gibi yaptıkları salgılar ile sindirimi kolaylaştıran yapılardan oluşur.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229" y="1509287"/>
            <a:ext cx="2706613" cy="364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6E25E730-58FC-2AE2-D4D9-042B2BF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360199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3493" y="-27384"/>
            <a:ext cx="9144000" cy="1080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3492" y="0"/>
            <a:ext cx="9140507" cy="1052736"/>
          </a:xfrm>
        </p:spPr>
        <p:txBody>
          <a:bodyPr>
            <a:normAutofit/>
          </a:bodyPr>
          <a:lstStyle/>
          <a:p>
            <a:pPr algn="l"/>
            <a:r>
              <a:rPr lang="tr-TR" sz="2800" b="1" dirty="0"/>
              <a:t>  </a:t>
            </a:r>
            <a:r>
              <a:rPr lang="tr-TR" sz="3600" dirty="0"/>
              <a:t>Boşaltım Sistemi</a:t>
            </a:r>
          </a:p>
        </p:txBody>
      </p:sp>
      <p:sp>
        <p:nvSpPr>
          <p:cNvPr id="7" name="İçerik Yer Tutucusu 2"/>
          <p:cNvSpPr txBox="1">
            <a:spLocks/>
          </p:cNvSpPr>
          <p:nvPr/>
        </p:nvSpPr>
        <p:spPr>
          <a:xfrm>
            <a:off x="144016" y="1412776"/>
            <a:ext cx="8748464"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Görevi; </a:t>
            </a:r>
            <a:r>
              <a:rPr lang="tr-TR" sz="2400" dirty="0"/>
              <a:t>Kandaki atık maddelerin vücuttan uzaklaştırılmasını sağlayan sistemdir.</a:t>
            </a:r>
          </a:p>
          <a:p>
            <a:pPr marL="0" indent="0" algn="just">
              <a:buNone/>
            </a:pPr>
            <a:r>
              <a:rPr lang="tr-TR" sz="2400" b="1" dirty="0"/>
              <a:t>Sistemde yer alan yapılar; </a:t>
            </a:r>
            <a:r>
              <a:rPr lang="tr-TR" sz="2400" dirty="0"/>
              <a:t>Böbrekler, idrar kanalları ve idrar torbasından oluşur.</a:t>
            </a:r>
          </a:p>
          <a:p>
            <a:pPr marL="0" indent="0" algn="just">
              <a:buNone/>
            </a:pPr>
            <a:r>
              <a:rPr lang="tr-TR" sz="2400" b="1" dirty="0"/>
              <a:t>-Böbrekler; </a:t>
            </a:r>
            <a:r>
              <a:rPr lang="tr-TR" sz="2400" dirty="0"/>
              <a:t>Kanın süzülerek atık maddelerden temizlendiği organlardır. Ayrıca vücudun sıvı dengesini ve kan basıncını düzenleme fonksiyonları da vardır.</a:t>
            </a:r>
          </a:p>
        </p:txBody>
      </p:sp>
      <p:pic>
        <p:nvPicPr>
          <p:cNvPr id="3" name="Resim 2">
            <a:extLst>
              <a:ext uri="{FF2B5EF4-FFF2-40B4-BE49-F238E27FC236}">
                <a16:creationId xmlns:a16="http://schemas.microsoft.com/office/drawing/2014/main" id="{D77675E3-5244-BBCA-7DE5-B24965FC8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656" y="188640"/>
            <a:ext cx="1000769" cy="648072"/>
          </a:xfrm>
          <a:prstGeom prst="rect">
            <a:avLst/>
          </a:prstGeom>
        </p:spPr>
      </p:pic>
    </p:spTree>
    <p:extLst>
      <p:ext uri="{BB962C8B-B14F-4D97-AF65-F5344CB8AC3E}">
        <p14:creationId xmlns:p14="http://schemas.microsoft.com/office/powerpoint/2010/main" val="336384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8633" y="0"/>
            <a:ext cx="9135367"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204656" y="117858"/>
            <a:ext cx="9126734" cy="756914"/>
          </a:xfrm>
        </p:spPr>
        <p:txBody>
          <a:bodyPr>
            <a:normAutofit/>
          </a:bodyPr>
          <a:lstStyle/>
          <a:p>
            <a:pPr algn="l"/>
            <a:r>
              <a:rPr lang="tr-TR" sz="3600" dirty="0"/>
              <a:t>Cilt</a:t>
            </a:r>
          </a:p>
        </p:txBody>
      </p:sp>
      <p:sp>
        <p:nvSpPr>
          <p:cNvPr id="7" name="İçerik Yer Tutucusu 2"/>
          <p:cNvSpPr txBox="1">
            <a:spLocks/>
          </p:cNvSpPr>
          <p:nvPr/>
        </p:nvSpPr>
        <p:spPr>
          <a:xfrm>
            <a:off x="107504" y="1123518"/>
            <a:ext cx="9054726" cy="4465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b="1" dirty="0"/>
              <a:t>Görevi; </a:t>
            </a:r>
            <a:r>
              <a:rPr lang="tr-TR" sz="2200" dirty="0"/>
              <a:t>Tüm vücudu kaplayan en büyük ve en ağır organdır. Derin dokuları yaralanmalardan ve mikroplardan korur. Aynı zamanda ısı kaybını da önler ve terleme yolu ile sıvı ve tuz dengesinin korunmasına da yardımcı olur.</a:t>
            </a:r>
          </a:p>
          <a:p>
            <a:pPr marL="0" indent="0" algn="just">
              <a:buNone/>
            </a:pPr>
            <a:r>
              <a:rPr lang="tr-TR" sz="2200" b="1" dirty="0"/>
              <a:t>Sistemde yer alan yapılar; </a:t>
            </a:r>
            <a:r>
              <a:rPr lang="tr-TR" sz="2200" dirty="0"/>
              <a:t>Cilt, dış ve iç olmak üzere iki doku tabakasından oluşur.</a:t>
            </a:r>
          </a:p>
          <a:p>
            <a:pPr marL="0" indent="0" algn="just">
              <a:buNone/>
            </a:pPr>
            <a:r>
              <a:rPr lang="tr-TR" sz="2200" b="1" dirty="0"/>
              <a:t>-Dış tabaka; </a:t>
            </a:r>
            <a:r>
              <a:rPr lang="tr-TR" sz="2200" dirty="0"/>
              <a:t>Cildin dış tabakasının üst kısmı, sürekli olarak dökülen ve bu katmanın alt kısmında yapılan yeni hücrelerle değiştirilen ölü cilt hücrelerinden oluşur. </a:t>
            </a:r>
          </a:p>
          <a:p>
            <a:pPr marL="0" indent="0" algn="just">
              <a:buNone/>
            </a:pPr>
            <a:r>
              <a:rPr lang="tr-TR" sz="2200" b="1" dirty="0"/>
              <a:t>-İç tabaka; </a:t>
            </a:r>
            <a:r>
              <a:rPr lang="tr-TR" sz="2200" dirty="0"/>
              <a:t>Cildin iç tabakası kan damarlarını, sinirleri, kasları, yağ bezlerini, ter bezlerini ve sac köklerini içerir. Cildin iç tabakası içindeki duyu sinirlerinin uçları ısı, soğuk, ağrı ve hatta en ufak bir dokunuş gibi vücudun yüzeyindeki hislerin algılamasını sağlar.  </a:t>
            </a:r>
          </a:p>
        </p:txBody>
      </p:sp>
      <p:pic>
        <p:nvPicPr>
          <p:cNvPr id="9" name="Resim 8"/>
          <p:cNvPicPr/>
          <p:nvPr/>
        </p:nvPicPr>
        <p:blipFill>
          <a:blip r:embed="rId2">
            <a:extLst>
              <a:ext uri="{28A0092B-C50C-407E-A947-70E740481C1C}">
                <a14:useLocalDpi xmlns:a14="http://schemas.microsoft.com/office/drawing/2010/main" val="0"/>
              </a:ext>
            </a:extLst>
          </a:blip>
          <a:stretch>
            <a:fillRect/>
          </a:stretch>
        </p:blipFill>
        <p:spPr bwMode="auto">
          <a:xfrm>
            <a:off x="2651132" y="5275962"/>
            <a:ext cx="1920868" cy="1582038"/>
          </a:xfrm>
          <a:prstGeom prst="rect">
            <a:avLst/>
          </a:prstGeom>
          <a:noFill/>
          <a:ln>
            <a:noFill/>
          </a:ln>
        </p:spPr>
      </p:pic>
      <p:pic>
        <p:nvPicPr>
          <p:cNvPr id="10" name="Resim 9"/>
          <p:cNvPicPr/>
          <p:nvPr/>
        </p:nvPicPr>
        <p:blipFill>
          <a:blip r:embed="rId3">
            <a:extLst>
              <a:ext uri="{28A0092B-C50C-407E-A947-70E740481C1C}">
                <a14:useLocalDpi xmlns:a14="http://schemas.microsoft.com/office/drawing/2010/main" val="0"/>
              </a:ext>
            </a:extLst>
          </a:blip>
          <a:stretch>
            <a:fillRect/>
          </a:stretch>
        </p:blipFill>
        <p:spPr bwMode="auto">
          <a:xfrm>
            <a:off x="5076056" y="5275962"/>
            <a:ext cx="1848860" cy="1464180"/>
          </a:xfrm>
          <a:prstGeom prst="rect">
            <a:avLst/>
          </a:prstGeom>
          <a:noFill/>
          <a:ln>
            <a:noFill/>
          </a:ln>
        </p:spPr>
      </p:pic>
      <p:pic>
        <p:nvPicPr>
          <p:cNvPr id="3" name="Resim 2">
            <a:extLst>
              <a:ext uri="{FF2B5EF4-FFF2-40B4-BE49-F238E27FC236}">
                <a16:creationId xmlns:a16="http://schemas.microsoft.com/office/drawing/2014/main" id="{F8B6D0AA-5A65-1EE1-1E7F-6A5317D00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5" y="188640"/>
            <a:ext cx="985049" cy="637893"/>
          </a:xfrm>
          <a:prstGeom prst="rect">
            <a:avLst/>
          </a:prstGeom>
        </p:spPr>
      </p:pic>
    </p:spTree>
    <p:extLst>
      <p:ext uri="{BB962C8B-B14F-4D97-AF65-F5344CB8AC3E}">
        <p14:creationId xmlns:p14="http://schemas.microsoft.com/office/powerpoint/2010/main" val="387211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0BA9F3A-BCB5-46CC-A3EE-9FA472B5C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411820"/>
            <a:ext cx="5733548" cy="4033404"/>
          </a:xfrm>
          <a:prstGeom prst="rect">
            <a:avLst/>
          </a:prstGeom>
        </p:spPr>
      </p:pic>
      <p:sp>
        <p:nvSpPr>
          <p:cNvPr id="5" name="Metin kutusu 4">
            <a:extLst>
              <a:ext uri="{FF2B5EF4-FFF2-40B4-BE49-F238E27FC236}">
                <a16:creationId xmlns:a16="http://schemas.microsoft.com/office/drawing/2014/main" id="{6B6E4C05-4509-4ADE-9960-A5D9ECBA67A1}"/>
              </a:ext>
            </a:extLst>
          </p:cNvPr>
          <p:cNvSpPr txBox="1"/>
          <p:nvPr/>
        </p:nvSpPr>
        <p:spPr>
          <a:xfrm>
            <a:off x="4245628" y="5517232"/>
            <a:ext cx="184731" cy="369332"/>
          </a:xfrm>
          <a:prstGeom prst="rect">
            <a:avLst/>
          </a:prstGeom>
          <a:noFill/>
        </p:spPr>
        <p:txBody>
          <a:bodyPr wrap="none" rtlCol="0">
            <a:spAutoFit/>
          </a:bodyPr>
          <a:lstStyle/>
          <a:p>
            <a:endParaRPr lang="tr-TR" dirty="0">
              <a:solidFill>
                <a:srgbClr val="FF0000"/>
              </a:solidFill>
            </a:endParaRPr>
          </a:p>
        </p:txBody>
      </p:sp>
    </p:spTree>
    <p:extLst>
      <p:ext uri="{BB962C8B-B14F-4D97-AF65-F5344CB8AC3E}">
        <p14:creationId xmlns:p14="http://schemas.microsoft.com/office/powerpoint/2010/main" val="423708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1"/>
            <a:ext cx="9144000" cy="11937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16632"/>
            <a:ext cx="9144000" cy="901980"/>
          </a:xfrm>
        </p:spPr>
        <p:txBody>
          <a:bodyPr>
            <a:normAutofit/>
          </a:bodyPr>
          <a:lstStyle/>
          <a:p>
            <a:pPr algn="l"/>
            <a:r>
              <a:rPr lang="tr-TR" sz="3600" dirty="0"/>
              <a:t> Amaç ve Öğrenim Hedefleri</a:t>
            </a:r>
          </a:p>
        </p:txBody>
      </p:sp>
      <p:pic>
        <p:nvPicPr>
          <p:cNvPr id="8" name="Resim 7">
            <a:extLst>
              <a:ext uri="{FF2B5EF4-FFF2-40B4-BE49-F238E27FC236}">
                <a16:creationId xmlns:a16="http://schemas.microsoft.com/office/drawing/2014/main" id="{80673AB9-C4DA-43CE-8100-31258D734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7" name="İçerik Yer Tutucusu 2"/>
          <p:cNvSpPr txBox="1">
            <a:spLocks/>
          </p:cNvSpPr>
          <p:nvPr/>
        </p:nvSpPr>
        <p:spPr>
          <a:xfrm>
            <a:off x="107504" y="1265717"/>
            <a:ext cx="8928992" cy="54036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Amaç; </a:t>
            </a:r>
          </a:p>
          <a:p>
            <a:pPr marL="0" indent="0" algn="just">
              <a:buNone/>
            </a:pPr>
            <a:r>
              <a:rPr lang="tr-TR" sz="2400" dirty="0"/>
              <a:t>Katılımcılar insan vücut sistemleri ile ilgili bilgi   kazanacaklardır.</a:t>
            </a:r>
          </a:p>
          <a:p>
            <a:pPr marL="0" indent="0" algn="just">
              <a:buNone/>
            </a:pPr>
            <a:endParaRPr lang="tr-TR" sz="2400" dirty="0"/>
          </a:p>
          <a:p>
            <a:pPr marL="0" indent="0" algn="just">
              <a:buNone/>
            </a:pPr>
            <a:r>
              <a:rPr lang="tr-TR" sz="2400" b="1" dirty="0"/>
              <a:t>Öğrenim Hedefleri;</a:t>
            </a:r>
            <a:endParaRPr lang="tr-TR" sz="2400" dirty="0"/>
          </a:p>
          <a:p>
            <a:pPr algn="just"/>
            <a:r>
              <a:rPr lang="tr-TR" sz="2400" dirty="0"/>
              <a:t>Dolaşım sisteminin görevini söyleyebilmeli ve sistemde yer alan yapıları sayabilmeli.</a:t>
            </a:r>
          </a:p>
          <a:p>
            <a:pPr algn="just"/>
            <a:r>
              <a:rPr lang="tr-TR" sz="2400" dirty="0"/>
              <a:t>Solunum sisteminin görevini söyleyebilmeli ve sistemde yer alan yapıları sayabilmeli.</a:t>
            </a:r>
          </a:p>
          <a:p>
            <a:pPr algn="just"/>
            <a:r>
              <a:rPr lang="tr-TR" sz="2400" dirty="0"/>
              <a:t>Sinir sisteminin görevini söyleyebilmeli ve sistemde yer alan yapıları sayabilmeli.</a:t>
            </a:r>
          </a:p>
          <a:p>
            <a:pPr algn="just"/>
            <a:r>
              <a:rPr lang="tr-TR" sz="2400" dirty="0"/>
              <a:t>Kas-iskelet sisteminin görevini söyleyebilmeli ve sistemde yer alan yapıları sayabilmeli.</a:t>
            </a:r>
          </a:p>
        </p:txBody>
      </p:sp>
    </p:spTree>
    <p:extLst>
      <p:ext uri="{BB962C8B-B14F-4D97-AF65-F5344CB8AC3E}">
        <p14:creationId xmlns:p14="http://schemas.microsoft.com/office/powerpoint/2010/main" val="71740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1"/>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0"/>
            <a:ext cx="9108504" cy="1124745"/>
          </a:xfrm>
        </p:spPr>
        <p:txBody>
          <a:bodyPr>
            <a:normAutofit/>
          </a:bodyPr>
          <a:lstStyle/>
          <a:p>
            <a:pPr algn="l"/>
            <a:r>
              <a:rPr lang="tr-TR" sz="3600" dirty="0"/>
              <a:t>  Öğrenim Hedefleri</a:t>
            </a:r>
          </a:p>
        </p:txBody>
      </p:sp>
      <p:sp>
        <p:nvSpPr>
          <p:cNvPr id="7" name="İçerik Yer Tutucusu 2"/>
          <p:cNvSpPr txBox="1">
            <a:spLocks/>
          </p:cNvSpPr>
          <p:nvPr/>
        </p:nvSpPr>
        <p:spPr>
          <a:xfrm>
            <a:off x="151002" y="1266738"/>
            <a:ext cx="8992997" cy="55912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dirty="0"/>
          </a:p>
          <a:p>
            <a:pPr algn="just"/>
            <a:r>
              <a:rPr lang="tr-TR" sz="2400" dirty="0"/>
              <a:t>Sindirim sisteminin görevini söyleyebilmeli ve sistemde yer alan yapıları sayabilmeli.</a:t>
            </a:r>
          </a:p>
          <a:p>
            <a:pPr algn="just"/>
            <a:r>
              <a:rPr lang="tr-TR" sz="2400" dirty="0"/>
              <a:t>Boşaltım sisteminin görevini söyleyebilmeli ve sistemde yer alan yapıları sayabilmeli.</a:t>
            </a:r>
          </a:p>
          <a:p>
            <a:pPr algn="just"/>
            <a:r>
              <a:rPr lang="tr-TR" sz="2400" dirty="0"/>
              <a:t>Cildin görevini söyleyebilmeli ve sistemde yer alan yapıları sayabilmeli.</a:t>
            </a:r>
          </a:p>
        </p:txBody>
      </p:sp>
      <p:pic>
        <p:nvPicPr>
          <p:cNvPr id="3" name="Resim 2">
            <a:extLst>
              <a:ext uri="{FF2B5EF4-FFF2-40B4-BE49-F238E27FC236}">
                <a16:creationId xmlns:a16="http://schemas.microsoft.com/office/drawing/2014/main" id="{B6982414-9260-815F-F598-09086E8EA9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411063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8635" y="0"/>
            <a:ext cx="9135365"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0"/>
            <a:ext cx="9144000" cy="1007949"/>
          </a:xfrm>
        </p:spPr>
        <p:txBody>
          <a:bodyPr>
            <a:normAutofit fontScale="90000"/>
          </a:bodyPr>
          <a:lstStyle/>
          <a:p>
            <a:pPr algn="l"/>
            <a:r>
              <a:rPr lang="tr-TR" sz="3600" dirty="0"/>
              <a:t>  </a:t>
            </a:r>
            <a:r>
              <a:rPr lang="tr-TR" sz="4000" dirty="0"/>
              <a:t>Vücut Sistemleri</a:t>
            </a:r>
            <a:br>
              <a:rPr lang="tr-TR" sz="3600" dirty="0"/>
            </a:br>
            <a:r>
              <a:rPr lang="tr-TR" sz="3600" dirty="0"/>
              <a:t>  </a:t>
            </a:r>
            <a:r>
              <a:rPr lang="tr-TR" sz="2700" dirty="0"/>
              <a:t>Tanımlar</a:t>
            </a:r>
          </a:p>
        </p:txBody>
      </p:sp>
      <p:sp>
        <p:nvSpPr>
          <p:cNvPr id="7" name="İçerik Yer Tutucusu 2"/>
          <p:cNvSpPr txBox="1">
            <a:spLocks/>
          </p:cNvSpPr>
          <p:nvPr/>
        </p:nvSpPr>
        <p:spPr>
          <a:xfrm>
            <a:off x="179512" y="1700808"/>
            <a:ext cx="6480720" cy="3168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Sistem nedir;</a:t>
            </a:r>
            <a:endParaRPr lang="tr-TR" sz="2400" dirty="0"/>
          </a:p>
          <a:p>
            <a:pPr marL="0" indent="0" algn="just">
              <a:buNone/>
            </a:pPr>
            <a:r>
              <a:rPr lang="tr-TR" sz="2400" dirty="0"/>
              <a:t>Vücudumuzda her biri ayrı bir görevi yerine getiren organlar bulunur. Organlar bir araya gelerek ve birlikte koordineli bir şeklide çalışarak sistemleri oluştururlar.</a:t>
            </a:r>
          </a:p>
        </p:txBody>
      </p:sp>
      <p:pic>
        <p:nvPicPr>
          <p:cNvPr id="9" name="Resim 8">
            <a:extLst>
              <a:ext uri="{FF2B5EF4-FFF2-40B4-BE49-F238E27FC236}">
                <a16:creationId xmlns:a16="http://schemas.microsoft.com/office/drawing/2014/main" id="{1C2126E4-63FA-4352-B198-22D03F0C5295}"/>
              </a:ext>
            </a:extLst>
          </p:cNvPr>
          <p:cNvPicPr>
            <a:picLocks noChangeAspect="1"/>
          </p:cNvPicPr>
          <p:nvPr/>
        </p:nvPicPr>
        <p:blipFill>
          <a:blip r:embed="rId2"/>
          <a:stretch>
            <a:fillRect/>
          </a:stretch>
        </p:blipFill>
        <p:spPr>
          <a:xfrm>
            <a:off x="7092280" y="1628800"/>
            <a:ext cx="1728192" cy="4800535"/>
          </a:xfrm>
          <a:prstGeom prst="rect">
            <a:avLst/>
          </a:prstGeom>
        </p:spPr>
      </p:pic>
      <p:pic>
        <p:nvPicPr>
          <p:cNvPr id="3" name="Resim 2">
            <a:extLst>
              <a:ext uri="{FF2B5EF4-FFF2-40B4-BE49-F238E27FC236}">
                <a16:creationId xmlns:a16="http://schemas.microsoft.com/office/drawing/2014/main" id="{8DC6B4FA-9927-F871-8AA0-B813D4658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325892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16631"/>
            <a:ext cx="9135366" cy="819309"/>
          </a:xfrm>
        </p:spPr>
        <p:txBody>
          <a:bodyPr>
            <a:normAutofit/>
          </a:bodyPr>
          <a:lstStyle/>
          <a:p>
            <a:pPr algn="l"/>
            <a:r>
              <a:rPr lang="tr-TR" sz="3600" dirty="0"/>
              <a:t> Dolaşım Sistemi</a:t>
            </a:r>
          </a:p>
        </p:txBody>
      </p:sp>
      <p:sp>
        <p:nvSpPr>
          <p:cNvPr id="7" name="İçerik Yer Tutucusu 2"/>
          <p:cNvSpPr txBox="1">
            <a:spLocks/>
          </p:cNvSpPr>
          <p:nvPr/>
        </p:nvSpPr>
        <p:spPr>
          <a:xfrm>
            <a:off x="107504" y="1196752"/>
            <a:ext cx="6949308" cy="5661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Görevi; </a:t>
            </a:r>
            <a:r>
              <a:rPr lang="tr-TR" sz="2400" dirty="0"/>
              <a:t>Bu sistem; kalp ve kan damarları ile taşınan kandaki oksijen, besin ve diğer gerekli maddelerin hücrelerimize ulaştırılması ve hücrelerimizde oluşan karbondioksit ve artık maddelerin uzaklaştırılması şeklinde çalışır.</a:t>
            </a:r>
            <a:endParaRPr lang="tr-TR" sz="2400" b="1" dirty="0"/>
          </a:p>
          <a:p>
            <a:pPr marL="0" indent="0" algn="just">
              <a:buNone/>
            </a:pPr>
            <a:r>
              <a:rPr lang="tr-TR" sz="2400" b="1" dirty="0"/>
              <a:t>Sistemde yer alan yapılar;</a:t>
            </a:r>
          </a:p>
          <a:p>
            <a:pPr marL="0" indent="0" algn="just">
              <a:buNone/>
            </a:pPr>
            <a:r>
              <a:rPr lang="tr-TR" sz="2400" b="1" dirty="0"/>
              <a:t>Kalp; </a:t>
            </a:r>
            <a:r>
              <a:rPr lang="tr-TR" sz="2400" dirty="0"/>
              <a:t>Göğüs kafesinin ortasında yer alır. Kalbin önünde iman tahtası adı verilen göğüs kemiği, arkasında omurga ve her iki yanında ise akciğerler yer alır.</a:t>
            </a:r>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bwMode="auto">
          <a:xfrm>
            <a:off x="7301683" y="4316661"/>
            <a:ext cx="1439673" cy="2136674"/>
          </a:xfrm>
          <a:prstGeom prst="rect">
            <a:avLst/>
          </a:prstGeom>
          <a:noFill/>
          <a:ln>
            <a:noFill/>
          </a:ln>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2202" y="1472485"/>
            <a:ext cx="1798637" cy="23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1EC0F219-AF6E-7BF9-F1A7-E3917E482B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621" y="188640"/>
            <a:ext cx="1042804" cy="675293"/>
          </a:xfrm>
          <a:prstGeom prst="rect">
            <a:avLst/>
          </a:prstGeom>
        </p:spPr>
      </p:pic>
    </p:spTree>
    <p:extLst>
      <p:ext uri="{BB962C8B-B14F-4D97-AF65-F5344CB8AC3E}">
        <p14:creationId xmlns:p14="http://schemas.microsoft.com/office/powerpoint/2010/main" val="96957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8632" y="0"/>
            <a:ext cx="9126735" cy="1052736"/>
          </a:xfrm>
        </p:spPr>
        <p:txBody>
          <a:bodyPr>
            <a:normAutofit/>
          </a:bodyPr>
          <a:lstStyle/>
          <a:p>
            <a:pPr algn="l"/>
            <a:r>
              <a:rPr lang="tr-TR" sz="3600" dirty="0"/>
              <a:t>  Dolaşım Sistemi</a:t>
            </a:r>
          </a:p>
        </p:txBody>
      </p:sp>
      <p:sp>
        <p:nvSpPr>
          <p:cNvPr id="7" name="İçerik Yer Tutucusu 2"/>
          <p:cNvSpPr txBox="1">
            <a:spLocks/>
          </p:cNvSpPr>
          <p:nvPr/>
        </p:nvSpPr>
        <p:spPr>
          <a:xfrm>
            <a:off x="107504" y="1124744"/>
            <a:ext cx="6840760" cy="5616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Sistemde yer alan yapılar;</a:t>
            </a:r>
          </a:p>
          <a:p>
            <a:pPr marL="0" indent="0" algn="just">
              <a:buNone/>
            </a:pPr>
            <a:r>
              <a:rPr lang="tr-TR" sz="2400" b="1" dirty="0"/>
              <a:t>Damarlar; </a:t>
            </a:r>
            <a:r>
              <a:rPr lang="tr-TR" sz="2200" dirty="0"/>
              <a:t>Damarlar, kalbin pompaladığı kanın tüm vücudumuza ulaşmasını sağlayan borucuklar sistemidir. Temiz kanın dolaştığı damarlara atar damar, kirli kanın dolaştığı damarlara toplar damar ve ikisinin bağlantı noktalarında yer alan damarlara ise kılcal damar adı verilir. </a:t>
            </a:r>
          </a:p>
          <a:p>
            <a:pPr marL="0" indent="0" algn="just">
              <a:buNone/>
            </a:pPr>
            <a:endParaRPr lang="tr-TR" sz="2200" dirty="0"/>
          </a:p>
          <a:p>
            <a:pPr marL="0" indent="0" algn="just">
              <a:buNone/>
            </a:pPr>
            <a:r>
              <a:rPr lang="tr-TR" sz="2400" b="1" dirty="0"/>
              <a:t>Kan; </a:t>
            </a:r>
            <a:r>
              <a:rPr lang="tr-TR" sz="2200" dirty="0"/>
              <a:t>Kan oksijeni, besin maddelerini, hormonları, vitaminleri ve antikorları dokulara taşıyan ve oluşan karbondioksit ve atık maddeleri ise vücuttan uzaklaştıran yaşamsal bir sıvıdır. Bir insanda vücut ağırlığının yaklaşık olarak %8</a:t>
            </a:r>
            <a:r>
              <a:rPr lang="en-US" sz="2200" dirty="0"/>
              <a:t>’</a:t>
            </a:r>
            <a:r>
              <a:rPr lang="tr-TR" sz="2200" dirty="0"/>
              <a:t>i kadar kan bulunur</a:t>
            </a:r>
            <a:r>
              <a:rPr lang="tr-TR" sz="2400" dirty="0"/>
              <a:t>.</a:t>
            </a:r>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bwMode="auto">
          <a:xfrm>
            <a:off x="7236296" y="4316662"/>
            <a:ext cx="1439673" cy="2136674"/>
          </a:xfrm>
          <a:prstGeom prst="rect">
            <a:avLst/>
          </a:prstGeom>
          <a:noFill/>
          <a:ln>
            <a:noFill/>
          </a:ln>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6813" y="1625424"/>
            <a:ext cx="1798637" cy="23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B4178FDB-D5BD-95A3-4CFA-2EB95E210F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4848" y="188639"/>
            <a:ext cx="1021944" cy="661785"/>
          </a:xfrm>
          <a:prstGeom prst="rect">
            <a:avLst/>
          </a:prstGeom>
        </p:spPr>
      </p:pic>
    </p:spTree>
    <p:extLst>
      <p:ext uri="{BB962C8B-B14F-4D97-AF65-F5344CB8AC3E}">
        <p14:creationId xmlns:p14="http://schemas.microsoft.com/office/powerpoint/2010/main" val="289747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35366" cy="1052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8634" y="1"/>
            <a:ext cx="9126976" cy="1037430"/>
          </a:xfrm>
        </p:spPr>
        <p:txBody>
          <a:bodyPr>
            <a:normAutofit/>
          </a:bodyPr>
          <a:lstStyle/>
          <a:p>
            <a:pPr algn="l"/>
            <a:r>
              <a:rPr lang="tr-TR" sz="3600" dirty="0"/>
              <a:t>  Solunum Sistemi</a:t>
            </a:r>
          </a:p>
        </p:txBody>
      </p:sp>
      <p:sp>
        <p:nvSpPr>
          <p:cNvPr id="7" name="İçerik Yer Tutucusu 2"/>
          <p:cNvSpPr txBox="1">
            <a:spLocks/>
          </p:cNvSpPr>
          <p:nvPr/>
        </p:nvSpPr>
        <p:spPr>
          <a:xfrm>
            <a:off x="179512" y="1241375"/>
            <a:ext cx="8955854" cy="24756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Görevi; </a:t>
            </a:r>
            <a:r>
              <a:rPr lang="tr-TR" sz="2400" dirty="0"/>
              <a:t>Tüm organ ve dokularımızı oluşturan hücrelerin yaşaması için gerekli olan oksijeni havadan almamızı ve hücrelerimizde oluşan karbondioksiti ise dışarı atmamızı sağlayan sistemdir.</a:t>
            </a:r>
          </a:p>
          <a:p>
            <a:pPr marL="0" indent="0" algn="just">
              <a:buNone/>
            </a:pPr>
            <a:r>
              <a:rPr lang="tr-TR" sz="2400" b="1" dirty="0"/>
              <a:t>Sistemde yer alan yapılar; </a:t>
            </a:r>
            <a:r>
              <a:rPr lang="tr-TR" sz="2400" dirty="0"/>
              <a:t>Solunum sistemi, ağız ve burun ile başlar, ağzın arka tarafında yer alan yutak ile devam eder. Ancak bu sistemdeki ana organımız akciğerlerdir.</a:t>
            </a:r>
          </a:p>
        </p:txBody>
      </p:sp>
      <p:pic>
        <p:nvPicPr>
          <p:cNvPr id="9" name="Resim 8">
            <a:extLst>
              <a:ext uri="{FF2B5EF4-FFF2-40B4-BE49-F238E27FC236}">
                <a16:creationId xmlns:a16="http://schemas.microsoft.com/office/drawing/2014/main" id="{BF268928-68C6-4A22-AD78-6BA4B0CDE3B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004048" y="3948360"/>
            <a:ext cx="2372428" cy="2625185"/>
          </a:xfrm>
          <a:prstGeom prst="rect">
            <a:avLst/>
          </a:prstGeom>
          <a:noFill/>
          <a:ln>
            <a:noFill/>
          </a:ln>
          <a:extLst>
            <a:ext uri="{53640926-AAD7-44D8-BBD7-CCE9431645EC}">
              <a14:shadowObscured xmlns:a14="http://schemas.microsoft.com/office/drawing/2010/main"/>
            </a:ext>
          </a:extLst>
        </p:spPr>
      </p:pic>
      <p:pic>
        <p:nvPicPr>
          <p:cNvPr id="10" name="Picture 2">
            <a:extLst>
              <a:ext uri="{FF2B5EF4-FFF2-40B4-BE49-F238E27FC236}">
                <a16:creationId xmlns:a16="http://schemas.microsoft.com/office/drawing/2014/main" id="{7407AA86-7768-4E1B-A596-3A8EB23C5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906415"/>
            <a:ext cx="2142464" cy="268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a16="http://schemas.microsoft.com/office/drawing/2014/main" id="{CD35D7BF-562D-6757-857B-64592A5D8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657" y="188640"/>
            <a:ext cx="1000768" cy="648072"/>
          </a:xfrm>
          <a:prstGeom prst="rect">
            <a:avLst/>
          </a:prstGeom>
        </p:spPr>
      </p:pic>
    </p:spTree>
    <p:extLst>
      <p:ext uri="{BB962C8B-B14F-4D97-AF65-F5344CB8AC3E}">
        <p14:creationId xmlns:p14="http://schemas.microsoft.com/office/powerpoint/2010/main" val="140005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4000" cy="9660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0" y="44624"/>
            <a:ext cx="9144000" cy="891317"/>
          </a:xfrm>
        </p:spPr>
        <p:txBody>
          <a:bodyPr>
            <a:normAutofit/>
          </a:bodyPr>
          <a:lstStyle/>
          <a:p>
            <a:pPr algn="l"/>
            <a:r>
              <a:rPr lang="tr-TR" sz="2800" b="1" dirty="0"/>
              <a:t>  </a:t>
            </a:r>
            <a:r>
              <a:rPr lang="tr-TR" sz="3600" dirty="0"/>
              <a:t>Sinir Sistemi</a:t>
            </a:r>
          </a:p>
        </p:txBody>
      </p:sp>
      <p:sp>
        <p:nvSpPr>
          <p:cNvPr id="7" name="İçerik Yer Tutucusu 2"/>
          <p:cNvSpPr txBox="1">
            <a:spLocks/>
          </p:cNvSpPr>
          <p:nvPr/>
        </p:nvSpPr>
        <p:spPr>
          <a:xfrm>
            <a:off x="107504" y="966004"/>
            <a:ext cx="9036496" cy="45215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t>Görevi; </a:t>
            </a:r>
            <a:r>
              <a:rPr lang="tr-TR" sz="2200" dirty="0"/>
              <a:t>Vücudun tüm sistemlerinin çalışmasını kontrol eden sinir hücrelerinden oluşan sistemdir.</a:t>
            </a:r>
          </a:p>
          <a:p>
            <a:pPr marL="0" indent="0" algn="just">
              <a:buNone/>
            </a:pPr>
            <a:r>
              <a:rPr lang="tr-TR" sz="2400" b="1" dirty="0"/>
              <a:t>Sistemde yer alan yapılar; </a:t>
            </a:r>
            <a:r>
              <a:rPr lang="tr-TR" sz="2200" dirty="0"/>
              <a:t>Ana organlar beyin ve omuriliktir. </a:t>
            </a:r>
          </a:p>
          <a:p>
            <a:pPr marL="0" indent="0" algn="just">
              <a:buNone/>
            </a:pPr>
            <a:r>
              <a:rPr lang="tr-TR" sz="2400" b="1" dirty="0"/>
              <a:t>Beyin ve omurilik; </a:t>
            </a:r>
            <a:r>
              <a:rPr lang="tr-TR" sz="2200" dirty="0"/>
              <a:t>Beyin kafatası içerisinde, omurilik ise omurga içerisinde yer alır. Beyin ve omurilik, kafatası ile omurga birleşim yerinden birbiri ile bağlantılıdır. Beyin ve omurilikten çıkan sinirler tüm organ ve dokulara dağılarak çevresel sinir sistemini oluştururlar. Sinir hücreleri çok özel hücrelerdir ve kendilerini yenileme kabiliyetleri yoktur. Bu nedenle ölen bir sinir hücresinin fonksiyonu kaybolmuş olur. Özellikle beyin, oksijen ihtiyacı çok olan ve bu yüzden kanlanması bol olan bir organdır. Solunum ve dolaşım sistemlerinin bozulmasından en hızlı etkilenecek sistem sinir sistemidir. Beyin oksijensizliğe herhangi bir hasarlanma olmadan en fazla </a:t>
            </a:r>
            <a:r>
              <a:rPr lang="tr-TR" sz="2200" b="1" dirty="0"/>
              <a:t>4-6 dakika </a:t>
            </a:r>
            <a:r>
              <a:rPr lang="tr-TR" sz="2200" dirty="0"/>
              <a:t>dayanabilir.</a:t>
            </a:r>
            <a:r>
              <a:rPr lang="tr-TR" sz="2200" b="1" dirty="0"/>
              <a:t> </a:t>
            </a:r>
            <a:endParaRPr lang="tr-TR" sz="2200" dirty="0"/>
          </a:p>
        </p:txBody>
      </p:sp>
      <p:pic>
        <p:nvPicPr>
          <p:cNvPr id="9" name="Resim 8" descr="C:\Users\acer\Downloads\IMG-7732.JPG"/>
          <p:cNvPicPr/>
          <p:nvPr/>
        </p:nvPicPr>
        <p:blipFill rotWithShape="1">
          <a:blip r:embed="rId2" cstate="print">
            <a:extLst>
              <a:ext uri="{28A0092B-C50C-407E-A947-70E740481C1C}">
                <a14:useLocalDpi xmlns:a14="http://schemas.microsoft.com/office/drawing/2010/main" val="0"/>
              </a:ext>
            </a:extLst>
          </a:blip>
          <a:srcRect l="806" t="11631" r="-431" b="15871"/>
          <a:stretch/>
        </p:blipFill>
        <p:spPr bwMode="auto">
          <a:xfrm rot="5400000">
            <a:off x="6465353" y="5533367"/>
            <a:ext cx="1037830" cy="1224136"/>
          </a:xfrm>
          <a:prstGeom prst="rect">
            <a:avLst/>
          </a:prstGeom>
          <a:noFill/>
          <a:ln>
            <a:noFill/>
          </a:ln>
          <a:extLst>
            <a:ext uri="{53640926-AAD7-44D8-BBD7-CCE9431645EC}">
              <a14:shadowObscured xmlns:a14="http://schemas.microsoft.com/office/drawing/2010/main"/>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2111" y="5640409"/>
            <a:ext cx="1493705" cy="117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Resim 10"/>
          <p:cNvPicPr/>
          <p:nvPr/>
        </p:nvPicPr>
        <p:blipFill>
          <a:blip r:embed="rId4">
            <a:extLst>
              <a:ext uri="{28A0092B-C50C-407E-A947-70E740481C1C}">
                <a14:useLocalDpi xmlns:a14="http://schemas.microsoft.com/office/drawing/2010/main" val="0"/>
              </a:ext>
            </a:extLst>
          </a:blip>
          <a:stretch>
            <a:fillRect/>
          </a:stretch>
        </p:blipFill>
        <p:spPr bwMode="auto">
          <a:xfrm>
            <a:off x="4077683" y="5707978"/>
            <a:ext cx="1493705" cy="1037828"/>
          </a:xfrm>
          <a:prstGeom prst="rect">
            <a:avLst/>
          </a:prstGeom>
          <a:noFill/>
          <a:ln>
            <a:noFill/>
          </a:ln>
        </p:spPr>
      </p:pic>
      <p:pic>
        <p:nvPicPr>
          <p:cNvPr id="3" name="Resim 2">
            <a:extLst>
              <a:ext uri="{FF2B5EF4-FFF2-40B4-BE49-F238E27FC236}">
                <a16:creationId xmlns:a16="http://schemas.microsoft.com/office/drawing/2014/main" id="{19A41596-8C6E-1E7F-7C5A-B339920AAC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271313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6A2BAEB-E419-49F4-B735-A68DCCE4EBE7}"/>
              </a:ext>
            </a:extLst>
          </p:cNvPr>
          <p:cNvSpPr/>
          <p:nvPr/>
        </p:nvSpPr>
        <p:spPr>
          <a:xfrm>
            <a:off x="0" y="0"/>
            <a:ext cx="9143999" cy="1047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0" y="-1"/>
            <a:ext cx="9143999" cy="1047127"/>
          </a:xfrm>
        </p:spPr>
        <p:txBody>
          <a:bodyPr>
            <a:normAutofit/>
          </a:bodyPr>
          <a:lstStyle/>
          <a:p>
            <a:pPr algn="l"/>
            <a:r>
              <a:rPr lang="tr-TR" sz="2800" b="1" dirty="0"/>
              <a:t>  </a:t>
            </a:r>
            <a:r>
              <a:rPr lang="tr-TR" sz="3600" dirty="0"/>
              <a:t>Kas-İskelet Sistemi</a:t>
            </a:r>
          </a:p>
        </p:txBody>
      </p:sp>
      <p:sp>
        <p:nvSpPr>
          <p:cNvPr id="7" name="İçerik Yer Tutucusu 2"/>
          <p:cNvSpPr txBox="1">
            <a:spLocks/>
          </p:cNvSpPr>
          <p:nvPr/>
        </p:nvSpPr>
        <p:spPr>
          <a:xfrm>
            <a:off x="54705" y="1225529"/>
            <a:ext cx="9080661" cy="1619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b="1" dirty="0"/>
              <a:t>Görevi; </a:t>
            </a:r>
            <a:r>
              <a:rPr lang="tr-TR" sz="2200" dirty="0"/>
              <a:t>Vücuda şeklini veren ve hareket etmesini sağlayan sistemdir. Ayrıca </a:t>
            </a:r>
          </a:p>
          <a:p>
            <a:pPr marL="0" indent="0" algn="just">
              <a:buNone/>
            </a:pPr>
            <a:r>
              <a:rPr lang="tr-TR" sz="2200" dirty="0"/>
              <a:t>iç organları hasarlardan korur.</a:t>
            </a:r>
          </a:p>
          <a:p>
            <a:pPr marL="0" indent="0" algn="just">
              <a:buNone/>
            </a:pPr>
            <a:r>
              <a:rPr lang="tr-TR" sz="2200" b="1" dirty="0"/>
              <a:t>Sistemde yer alan yapılar; </a:t>
            </a:r>
            <a:r>
              <a:rPr lang="tr-TR" sz="2200" dirty="0"/>
              <a:t>Başta kemik olmak üzere kaslar, bağlar </a:t>
            </a:r>
          </a:p>
          <a:p>
            <a:pPr marL="0" indent="0" algn="just">
              <a:buNone/>
            </a:pPr>
            <a:r>
              <a:rPr lang="tr-TR" sz="2200" dirty="0"/>
              <a:t>ve eklemlerden oluşur.</a:t>
            </a:r>
          </a:p>
        </p:txBody>
      </p:sp>
      <p:sp>
        <p:nvSpPr>
          <p:cNvPr id="11" name="İçerik Yer Tutucusu 2"/>
          <p:cNvSpPr txBox="1">
            <a:spLocks/>
          </p:cNvSpPr>
          <p:nvPr/>
        </p:nvSpPr>
        <p:spPr>
          <a:xfrm>
            <a:off x="54705" y="2844882"/>
            <a:ext cx="5309384" cy="3608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200" b="1" dirty="0"/>
              <a:t>-Kemikler; </a:t>
            </a:r>
            <a:r>
              <a:rPr lang="tr-TR" sz="2200" dirty="0"/>
              <a:t>Kemikler; beyin, omurilik, kalp ve akciğer gibi yaşamsal organlarımızı koruyan güçlü yapılardır.</a:t>
            </a:r>
          </a:p>
          <a:p>
            <a:pPr marL="0" indent="0" algn="just">
              <a:buNone/>
            </a:pPr>
            <a:r>
              <a:rPr lang="tr-TR" sz="2200" b="1" dirty="0"/>
              <a:t>-Kaslar; </a:t>
            </a:r>
            <a:r>
              <a:rPr lang="tr-TR" sz="2200" dirty="0"/>
              <a:t>Vücut hareketi kasların yaptığı işten kaynaklanır (örneğin; yürüme, nefes alma, kalbin atması gibi). </a:t>
            </a:r>
          </a:p>
          <a:p>
            <a:pPr marL="0" indent="0" algn="just">
              <a:buNone/>
            </a:pPr>
            <a:r>
              <a:rPr lang="tr-TR" sz="2200" b="1" dirty="0"/>
              <a:t>-Eklem; </a:t>
            </a:r>
            <a:r>
              <a:rPr lang="tr-TR" sz="2200" dirty="0"/>
              <a:t>Eklem, iki ya da daha fazla sayıda kemiğin buluştuğu veya birleştiği yerdir. Omuz eklemi gibi hareketli veya kafatasındaki gibi hareketsiz olabilirler.</a:t>
            </a:r>
          </a:p>
        </p:txBody>
      </p:sp>
      <p:pic>
        <p:nvPicPr>
          <p:cNvPr id="12" name="Resim 11" descr="C:\Users\acer\Downloads\IMG-7726.JPG"/>
          <p:cNvPicPr/>
          <p:nvPr/>
        </p:nvPicPr>
        <p:blipFill rotWithShape="1">
          <a:blip r:embed="rId2" cstate="print">
            <a:extLst>
              <a:ext uri="{28A0092B-C50C-407E-A947-70E740481C1C}">
                <a14:useLocalDpi xmlns:a14="http://schemas.microsoft.com/office/drawing/2010/main" val="0"/>
              </a:ext>
            </a:extLst>
          </a:blip>
          <a:srcRect l="8698" t="27178" r="252" b="13423"/>
          <a:stretch/>
        </p:blipFill>
        <p:spPr bwMode="auto">
          <a:xfrm rot="5400000">
            <a:off x="4585166" y="3703866"/>
            <a:ext cx="3430052" cy="1728192"/>
          </a:xfrm>
          <a:prstGeom prst="rect">
            <a:avLst/>
          </a:prstGeom>
          <a:noFill/>
          <a:ln>
            <a:noFill/>
          </a:ln>
          <a:extLst>
            <a:ext uri="{53640926-AAD7-44D8-BBD7-CCE9431645EC}">
              <a14:shadowObscured xmlns:a14="http://schemas.microsoft.com/office/drawing/2010/main"/>
            </a:ext>
          </a:extLst>
        </p:spPr>
      </p:pic>
      <p:pic>
        <p:nvPicPr>
          <p:cNvPr id="13" name="Resim 12"/>
          <p:cNvPicPr/>
          <p:nvPr/>
        </p:nvPicPr>
        <p:blipFill>
          <a:blip r:embed="rId3">
            <a:extLst>
              <a:ext uri="{28A0092B-C50C-407E-A947-70E740481C1C}">
                <a14:useLocalDpi xmlns:a14="http://schemas.microsoft.com/office/drawing/2010/main" val="0"/>
              </a:ext>
            </a:extLst>
          </a:blip>
          <a:stretch>
            <a:fillRect/>
          </a:stretch>
        </p:blipFill>
        <p:spPr bwMode="auto">
          <a:xfrm>
            <a:off x="7236296" y="3284984"/>
            <a:ext cx="1852999" cy="2371544"/>
          </a:xfrm>
          <a:prstGeom prst="rect">
            <a:avLst/>
          </a:prstGeom>
          <a:noFill/>
          <a:ln>
            <a:noFill/>
          </a:ln>
        </p:spPr>
      </p:pic>
      <p:pic>
        <p:nvPicPr>
          <p:cNvPr id="3" name="Resim 2">
            <a:extLst>
              <a:ext uri="{FF2B5EF4-FFF2-40B4-BE49-F238E27FC236}">
                <a16:creationId xmlns:a16="http://schemas.microsoft.com/office/drawing/2014/main" id="{8CD95451-8707-D6DE-ECF6-D2159C2D54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657" y="188640"/>
            <a:ext cx="1000768" cy="648072"/>
          </a:xfrm>
          <a:prstGeom prst="rect">
            <a:avLst/>
          </a:prstGeom>
        </p:spPr>
      </p:pic>
    </p:spTree>
    <p:extLst>
      <p:ext uri="{BB962C8B-B14F-4D97-AF65-F5344CB8AC3E}">
        <p14:creationId xmlns:p14="http://schemas.microsoft.com/office/powerpoint/2010/main" val="209829561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TotalTime>
  <Words>812</Words>
  <Application>Microsoft Office PowerPoint</Application>
  <PresentationFormat>Ekran Gösterisi (4:3)</PresentationFormat>
  <Paragraphs>57</Paragraphs>
  <Slides>13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13</vt:i4>
      </vt:variant>
    </vt:vector>
  </HeadingPairs>
  <TitlesOfParts>
    <vt:vector size="16" baseType="lpstr">
      <vt:lpstr>Arial</vt:lpstr>
      <vt:lpstr>Calibri</vt:lpstr>
      <vt:lpstr>Ofis Teması</vt:lpstr>
      <vt:lpstr>VÜCUT SİSTEMLERİ</vt:lpstr>
      <vt:lpstr> Amaç ve Öğrenim Hedefleri</vt:lpstr>
      <vt:lpstr>  Öğrenim Hedefleri</vt:lpstr>
      <vt:lpstr>  Vücut Sistemleri   Tanımlar</vt:lpstr>
      <vt:lpstr> Dolaşım Sistemi</vt:lpstr>
      <vt:lpstr>  Dolaşım Sistemi</vt:lpstr>
      <vt:lpstr>  Solunum Sistemi</vt:lpstr>
      <vt:lpstr>  Sinir Sistemi</vt:lpstr>
      <vt:lpstr>  Kas-İskelet Sistemi</vt:lpstr>
      <vt:lpstr>  Sindirim Sistemi</vt:lpstr>
      <vt:lpstr>  Boşaltım Sistemi</vt:lpstr>
      <vt:lpstr>Cilt</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TUBA IŞIK</cp:lastModifiedBy>
  <cp:revision>252</cp:revision>
  <dcterms:created xsi:type="dcterms:W3CDTF">2020-12-16T20:56:57Z</dcterms:created>
  <dcterms:modified xsi:type="dcterms:W3CDTF">2025-04-22T07:56:57Z</dcterms:modified>
</cp:coreProperties>
</file>